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335" r:id="rId5"/>
    <p:sldId id="336" r:id="rId6"/>
    <p:sldId id="348" r:id="rId7"/>
    <p:sldId id="350" r:id="rId8"/>
    <p:sldId id="351" r:id="rId9"/>
    <p:sldId id="352" r:id="rId10"/>
    <p:sldId id="353" r:id="rId11"/>
    <p:sldId id="34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05" autoAdjust="0"/>
    <p:restoredTop sz="95394" autoAdjust="0"/>
  </p:normalViewPr>
  <p:slideViewPr>
    <p:cSldViewPr snapToGrid="0">
      <p:cViewPr>
        <p:scale>
          <a:sx n="50" d="100"/>
          <a:sy n="50" d="100"/>
        </p:scale>
        <p:origin x="288" y="136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12/19/2025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netboxlabs.com/blog/network-automation/" TargetMode="External"/><Relationship Id="rId2" Type="http://schemas.openxmlformats.org/officeDocument/2006/relationships/hyperlink" Target="https://www.techtarget.com/searchnetworking/tip/12-network-automation-ideas-to-incorporate-in-your-network" TargetMode="External"/><Relationship Id="rId1" Type="http://schemas.openxmlformats.org/officeDocument/2006/relationships/slideLayout" Target="../slideLayouts/slideLayout12.xml"/><Relationship Id="rId6" Type="http://schemas.openxmlformats.org/officeDocument/2006/relationships/hyperlink" Target="https://www.cisco.com/c/en/us/solutions/collateral/enterprise/cisco-on-cisco/cs-en-08022017-sdn-thesis.html" TargetMode="External"/><Relationship Id="rId5" Type="http://schemas.openxmlformats.org/officeDocument/2006/relationships/hyperlink" Target="https://www.merit.edu/about/news/networking-automation-the-must-have-provision-for-a-growing-network/" TargetMode="External"/><Relationship Id="rId4" Type="http://schemas.openxmlformats.org/officeDocument/2006/relationships/hyperlink" Target="https://zpesystems.com/automated-network-management-z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Software Defined Network Through automation</a:t>
            </a:r>
          </a:p>
        </p:txBody>
      </p:sp>
      <p:cxnSp>
        <p:nvCxnSpPr>
          <p:cNvPr id="4" name="Straight Connector 3">
            <a:extLst>
              <a:ext uri="{FF2B5EF4-FFF2-40B4-BE49-F238E27FC236}">
                <a16:creationId xmlns:a16="http://schemas.microsoft.com/office/drawing/2014/main" id="{68828EA4-00E6-1756-1D96-D33CF7CD6B72}"/>
              </a:ext>
            </a:extLst>
          </p:cNvPr>
          <p:cNvCxnSpPr/>
          <p:nvPr/>
        </p:nvCxnSpPr>
        <p:spPr>
          <a:xfrm>
            <a:off x="6096000" y="4170947"/>
            <a:ext cx="51968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6179252-A002-2E56-9F84-41D67120F70A}"/>
              </a:ext>
            </a:extLst>
          </p:cNvPr>
          <p:cNvSpPr txBox="1"/>
          <p:nvPr/>
        </p:nvSpPr>
        <p:spPr>
          <a:xfrm>
            <a:off x="6096000" y="4325432"/>
            <a:ext cx="3689684" cy="646331"/>
          </a:xfrm>
          <a:prstGeom prst="rect">
            <a:avLst/>
          </a:prstGeom>
          <a:noFill/>
        </p:spPr>
        <p:txBody>
          <a:bodyPr wrap="square" rtlCol="0">
            <a:spAutoFit/>
          </a:bodyPr>
          <a:lstStyle/>
          <a:p>
            <a:r>
              <a:rPr lang="en-US" dirty="0"/>
              <a:t>Ismael “Izzy” Ibarra</a:t>
            </a:r>
          </a:p>
          <a:p>
            <a:r>
              <a:rPr lang="en-US" dirty="0"/>
              <a:t>ACME Technologies</a:t>
            </a:r>
          </a:p>
        </p:txBody>
      </p:sp>
      <p:pic>
        <p:nvPicPr>
          <p:cNvPr id="6" name="Recorded Sound">
            <a:hlinkClick r:id="" action="ppaction://media"/>
            <a:extLst>
              <a:ext uri="{FF2B5EF4-FFF2-40B4-BE49-F238E27FC236}">
                <a16:creationId xmlns:a16="http://schemas.microsoft.com/office/drawing/2014/main" id="{B9C02D0F-B733-94D3-A42C-BBE97D95AE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337300"/>
            <a:ext cx="406400" cy="406400"/>
          </a:xfrm>
          <a:prstGeom prst="rect">
            <a:avLst/>
          </a:prstGeom>
          <a:solidFill>
            <a:srgbClr val="FF0000"/>
          </a:solidFill>
        </p:spPr>
      </p:pic>
    </p:spTree>
    <p:extLst>
      <p:ext uri="{BB962C8B-B14F-4D97-AF65-F5344CB8AC3E}">
        <p14:creationId xmlns:p14="http://schemas.microsoft.com/office/powerpoint/2010/main" val="9544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a:t>
            </a:r>
          </a:p>
          <a:p>
            <a:r>
              <a:rPr lang="en-US" dirty="0"/>
              <a:t>Software-Defined Network (SDN)</a:t>
            </a:r>
          </a:p>
          <a:p>
            <a:r>
              <a:rPr lang="en-US" dirty="0"/>
              <a:t>Automation Tasks</a:t>
            </a:r>
          </a:p>
          <a:p>
            <a:r>
              <a:rPr lang="en-US" dirty="0"/>
              <a:t>Benefits</a:t>
            </a:r>
          </a:p>
          <a:p>
            <a:r>
              <a:rPr lang="en-US" dirty="0"/>
              <a:t>Summary</a:t>
            </a:r>
          </a:p>
          <a:p>
            <a:r>
              <a:rPr lang="en-US" dirty="0"/>
              <a:t>References</a:t>
            </a:r>
          </a:p>
          <a:p>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pic>
        <p:nvPicPr>
          <p:cNvPr id="4" name="Recorded Sound">
            <a:hlinkClick r:id="" action="ppaction://media"/>
            <a:extLst>
              <a:ext uri="{FF2B5EF4-FFF2-40B4-BE49-F238E27FC236}">
                <a16:creationId xmlns:a16="http://schemas.microsoft.com/office/drawing/2014/main" id="{E3376FC2-7603-1898-4035-F57AF7B915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58900" y="6246622"/>
            <a:ext cx="406400" cy="406400"/>
          </a:xfrm>
          <a:prstGeom prst="rect">
            <a:avLst/>
          </a:prstGeom>
          <a:solidFill>
            <a:srgbClr val="FF0000"/>
          </a:solidFill>
        </p:spPr>
      </p:pic>
    </p:spTree>
    <p:extLst>
      <p:ext uri="{BB962C8B-B14F-4D97-AF65-F5344CB8AC3E}">
        <p14:creationId xmlns:p14="http://schemas.microsoft.com/office/powerpoint/2010/main" val="58274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DCE4-1B0D-00F6-99C4-AFCA36A627A9}"/>
              </a:ext>
            </a:extLst>
          </p:cNvPr>
          <p:cNvSpPr>
            <a:spLocks noGrp="1"/>
          </p:cNvSpPr>
          <p:nvPr>
            <p:ph type="title"/>
          </p:nvPr>
        </p:nvSpPr>
        <p:spPr>
          <a:xfrm>
            <a:off x="6095999" y="441960"/>
            <a:ext cx="5641897" cy="3316893"/>
          </a:xfrm>
        </p:spPr>
        <p:txBody>
          <a:bodyPr anchor="b">
            <a:normAutofit/>
          </a:bodyPr>
          <a:lstStyle/>
          <a:p>
            <a:r>
              <a:rPr lang="en-US" dirty="0"/>
              <a:t>Introduction</a:t>
            </a:r>
          </a:p>
        </p:txBody>
      </p:sp>
      <p:sp>
        <p:nvSpPr>
          <p:cNvPr id="4" name="Slide Number Placeholder 3" hidden="1">
            <a:extLst>
              <a:ext uri="{FF2B5EF4-FFF2-40B4-BE49-F238E27FC236}">
                <a16:creationId xmlns:a16="http://schemas.microsoft.com/office/drawing/2014/main" id="{28F9C7C3-E037-1E7D-22A4-57A15437C82D}"/>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3</a:t>
            </a:fld>
            <a:endParaRPr lang="en-US"/>
          </a:p>
        </p:txBody>
      </p:sp>
      <p:pic>
        <p:nvPicPr>
          <p:cNvPr id="5" name="Picture 4">
            <a:extLst>
              <a:ext uri="{FF2B5EF4-FFF2-40B4-BE49-F238E27FC236}">
                <a16:creationId xmlns:a16="http://schemas.microsoft.com/office/drawing/2014/main" id="{E1AB89AD-099C-F526-B60F-412CEA095AE2}"/>
              </a:ext>
            </a:extLst>
          </p:cNvPr>
          <p:cNvPicPr>
            <a:picLocks noChangeAspect="1"/>
          </p:cNvPicPr>
          <p:nvPr/>
        </p:nvPicPr>
        <p:blipFill>
          <a:blip r:embed="rId4"/>
          <a:stretch>
            <a:fillRect/>
          </a:stretch>
        </p:blipFill>
        <p:spPr>
          <a:xfrm>
            <a:off x="6095999" y="3758853"/>
            <a:ext cx="5029200" cy="2543175"/>
          </a:xfrm>
          <a:prstGeom prst="rect">
            <a:avLst/>
          </a:prstGeom>
        </p:spPr>
      </p:pic>
      <p:sp>
        <p:nvSpPr>
          <p:cNvPr id="6" name="TextBox 5">
            <a:extLst>
              <a:ext uri="{FF2B5EF4-FFF2-40B4-BE49-F238E27FC236}">
                <a16:creationId xmlns:a16="http://schemas.microsoft.com/office/drawing/2014/main" id="{899FF0E9-66F7-159C-119A-5145516CE289}"/>
              </a:ext>
            </a:extLst>
          </p:cNvPr>
          <p:cNvSpPr txBox="1"/>
          <p:nvPr/>
        </p:nvSpPr>
        <p:spPr>
          <a:xfrm>
            <a:off x="9881194" y="6434201"/>
            <a:ext cx="1332614" cy="430887"/>
          </a:xfrm>
          <a:prstGeom prst="rect">
            <a:avLst/>
          </a:prstGeom>
          <a:noFill/>
        </p:spPr>
        <p:txBody>
          <a:bodyPr wrap="square" rtlCol="0">
            <a:spAutoFit/>
          </a:bodyPr>
          <a:lstStyle/>
          <a:p>
            <a:r>
              <a:rPr lang="en-US" sz="1100" dirty="0"/>
              <a:t>Image credit: (Lawrence, 2018)</a:t>
            </a:r>
          </a:p>
        </p:txBody>
      </p:sp>
      <p:pic>
        <p:nvPicPr>
          <p:cNvPr id="7" name="Recorded Sound">
            <a:hlinkClick r:id="" action="ppaction://media"/>
            <a:extLst>
              <a:ext uri="{FF2B5EF4-FFF2-40B4-BE49-F238E27FC236}">
                <a16:creationId xmlns:a16="http://schemas.microsoft.com/office/drawing/2014/main" id="{4E641810-3A30-7821-6D0A-BECF9B3FB7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9795" y="6426200"/>
            <a:ext cx="406400" cy="406400"/>
          </a:xfrm>
          <a:prstGeom prst="rect">
            <a:avLst/>
          </a:prstGeom>
          <a:solidFill>
            <a:srgbClr val="FF0000"/>
          </a:solidFill>
        </p:spPr>
      </p:pic>
    </p:spTree>
    <p:extLst>
      <p:ext uri="{BB962C8B-B14F-4D97-AF65-F5344CB8AC3E}">
        <p14:creationId xmlns:p14="http://schemas.microsoft.com/office/powerpoint/2010/main" val="175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C541-819E-9E89-D220-51AB2398379A}"/>
              </a:ext>
            </a:extLst>
          </p:cNvPr>
          <p:cNvSpPr>
            <a:spLocks noGrp="1"/>
          </p:cNvSpPr>
          <p:nvPr>
            <p:ph type="title"/>
          </p:nvPr>
        </p:nvSpPr>
        <p:spPr/>
        <p:txBody>
          <a:bodyPr/>
          <a:lstStyle/>
          <a:p>
            <a:r>
              <a:rPr lang="en-US" dirty="0"/>
              <a:t>Software-defined network (SDN)</a:t>
            </a:r>
          </a:p>
        </p:txBody>
      </p:sp>
      <p:sp>
        <p:nvSpPr>
          <p:cNvPr id="3" name="Text Placeholder 2">
            <a:extLst>
              <a:ext uri="{FF2B5EF4-FFF2-40B4-BE49-F238E27FC236}">
                <a16:creationId xmlns:a16="http://schemas.microsoft.com/office/drawing/2014/main" id="{5567CC8C-A224-3959-BCED-304E10487E3A}"/>
              </a:ext>
            </a:extLst>
          </p:cNvPr>
          <p:cNvSpPr>
            <a:spLocks noGrp="1"/>
          </p:cNvSpPr>
          <p:nvPr>
            <p:ph type="body" sz="quarter" idx="11"/>
          </p:nvPr>
        </p:nvSpPr>
        <p:spPr/>
        <p:txBody>
          <a:bodyPr/>
          <a:lstStyle/>
          <a:p>
            <a:r>
              <a:rPr lang="en-US" dirty="0"/>
              <a:t>Traditionally, network devices tightly connect control functions with physical hardware, but SDN separates the control plane from physical devices, making network management more flexible and programmable. SDN unifies the management and control of various network software elements. </a:t>
            </a:r>
          </a:p>
        </p:txBody>
      </p:sp>
      <p:sp>
        <p:nvSpPr>
          <p:cNvPr id="4" name="Slide Number Placeholder 3">
            <a:extLst>
              <a:ext uri="{FF2B5EF4-FFF2-40B4-BE49-F238E27FC236}">
                <a16:creationId xmlns:a16="http://schemas.microsoft.com/office/drawing/2014/main" id="{9306A4FB-9B19-398F-9AFD-369BF023A592}"/>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1F60B798-02E1-B9C4-5432-EF3A986359CD}"/>
              </a:ext>
            </a:extLst>
          </p:cNvPr>
          <p:cNvPicPr>
            <a:picLocks noChangeAspect="1"/>
          </p:cNvPicPr>
          <p:nvPr/>
        </p:nvPicPr>
        <p:blipFill>
          <a:blip r:embed="rId4"/>
          <a:stretch>
            <a:fillRect/>
          </a:stretch>
        </p:blipFill>
        <p:spPr>
          <a:xfrm>
            <a:off x="2645603" y="4042572"/>
            <a:ext cx="6900793" cy="2815428"/>
          </a:xfrm>
          <a:prstGeom prst="rect">
            <a:avLst/>
          </a:prstGeom>
        </p:spPr>
      </p:pic>
      <p:sp>
        <p:nvSpPr>
          <p:cNvPr id="7" name="TextBox 6">
            <a:extLst>
              <a:ext uri="{FF2B5EF4-FFF2-40B4-BE49-F238E27FC236}">
                <a16:creationId xmlns:a16="http://schemas.microsoft.com/office/drawing/2014/main" id="{FF761A65-9F59-E492-40DA-618279EDE3FB}"/>
              </a:ext>
            </a:extLst>
          </p:cNvPr>
          <p:cNvSpPr txBox="1"/>
          <p:nvPr/>
        </p:nvSpPr>
        <p:spPr>
          <a:xfrm>
            <a:off x="9881194" y="6434201"/>
            <a:ext cx="1332614" cy="430887"/>
          </a:xfrm>
          <a:prstGeom prst="rect">
            <a:avLst/>
          </a:prstGeom>
          <a:noFill/>
        </p:spPr>
        <p:txBody>
          <a:bodyPr wrap="square" rtlCol="0">
            <a:spAutoFit/>
          </a:bodyPr>
          <a:lstStyle/>
          <a:p>
            <a:r>
              <a:rPr lang="en-US" sz="1100" dirty="0"/>
              <a:t>Image credit: (Lawrence, 2018)</a:t>
            </a:r>
          </a:p>
        </p:txBody>
      </p:sp>
      <p:pic>
        <p:nvPicPr>
          <p:cNvPr id="8" name="Recorded Sound">
            <a:hlinkClick r:id="" action="ppaction://media"/>
            <a:extLst>
              <a:ext uri="{FF2B5EF4-FFF2-40B4-BE49-F238E27FC236}">
                <a16:creationId xmlns:a16="http://schemas.microsoft.com/office/drawing/2014/main" id="{E8AD3854-6091-0219-0AD5-7F472794D5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84000" y="6408547"/>
            <a:ext cx="406400" cy="406400"/>
          </a:xfrm>
          <a:prstGeom prst="rect">
            <a:avLst/>
          </a:prstGeom>
          <a:solidFill>
            <a:srgbClr val="FF0000"/>
          </a:solidFill>
        </p:spPr>
      </p:pic>
    </p:spTree>
    <p:extLst>
      <p:ext uri="{BB962C8B-B14F-4D97-AF65-F5344CB8AC3E}">
        <p14:creationId xmlns:p14="http://schemas.microsoft.com/office/powerpoint/2010/main" val="31944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D6FE-655F-A923-1334-C8E538C03644}"/>
              </a:ext>
            </a:extLst>
          </p:cNvPr>
          <p:cNvSpPr>
            <a:spLocks noGrp="1"/>
          </p:cNvSpPr>
          <p:nvPr>
            <p:ph type="title"/>
          </p:nvPr>
        </p:nvSpPr>
        <p:spPr/>
        <p:txBody>
          <a:bodyPr/>
          <a:lstStyle/>
          <a:p>
            <a:r>
              <a:rPr lang="en-US" dirty="0"/>
              <a:t>Automation tasks</a:t>
            </a:r>
          </a:p>
        </p:txBody>
      </p:sp>
      <p:sp>
        <p:nvSpPr>
          <p:cNvPr id="3" name="Text Placeholder 2">
            <a:extLst>
              <a:ext uri="{FF2B5EF4-FFF2-40B4-BE49-F238E27FC236}">
                <a16:creationId xmlns:a16="http://schemas.microsoft.com/office/drawing/2014/main" id="{63FED3E4-1089-B09F-5BFD-8B60DD0F4568}"/>
              </a:ext>
            </a:extLst>
          </p:cNvPr>
          <p:cNvSpPr>
            <a:spLocks noGrp="1"/>
          </p:cNvSpPr>
          <p:nvPr>
            <p:ph type="body" sz="quarter" idx="11"/>
          </p:nvPr>
        </p:nvSpPr>
        <p:spPr>
          <a:xfrm>
            <a:off x="899160" y="2087880"/>
            <a:ext cx="10210800" cy="4158742"/>
          </a:xfrm>
        </p:spPr>
        <p:txBody>
          <a:bodyPr>
            <a:normAutofit/>
          </a:bodyPr>
          <a:lstStyle/>
          <a:p>
            <a:pPr marL="342900" indent="-342900">
              <a:buFont typeface="Wingdings" panose="05000000000000000000" pitchFamily="2" charset="2"/>
              <a:buChar char="§"/>
            </a:pPr>
            <a:r>
              <a:rPr lang="en-US" dirty="0"/>
              <a:t>Inventory</a:t>
            </a:r>
          </a:p>
          <a:p>
            <a:pPr marL="342900" indent="-342900">
              <a:buFont typeface="Wingdings" panose="05000000000000000000" pitchFamily="2" charset="2"/>
              <a:buChar char="§"/>
            </a:pPr>
            <a:r>
              <a:rPr lang="en-US" dirty="0"/>
              <a:t>Device Provisioning</a:t>
            </a:r>
          </a:p>
          <a:p>
            <a:pPr marL="342900" indent="-342900">
              <a:buFont typeface="Wingdings" panose="05000000000000000000" pitchFamily="2" charset="2"/>
              <a:buChar char="§"/>
            </a:pPr>
            <a:r>
              <a:rPr lang="en-US" dirty="0"/>
              <a:t>Software Upgrades</a:t>
            </a:r>
          </a:p>
          <a:p>
            <a:pPr marL="342900" indent="-342900">
              <a:buFont typeface="Wingdings" panose="05000000000000000000" pitchFamily="2" charset="2"/>
              <a:buChar char="§"/>
            </a:pPr>
            <a:r>
              <a:rPr lang="en-US" dirty="0"/>
              <a:t>Policy Enforcement</a:t>
            </a:r>
          </a:p>
          <a:p>
            <a:pPr marL="342900" indent="-342900">
              <a:buFont typeface="Wingdings" panose="05000000000000000000" pitchFamily="2" charset="2"/>
              <a:buChar char="§"/>
            </a:pPr>
            <a:r>
              <a:rPr lang="en-US" dirty="0"/>
              <a:t>Monitoring Analytics</a:t>
            </a:r>
          </a:p>
          <a:p>
            <a:pPr marL="342900" indent="-342900">
              <a:buFont typeface="Wingdings" panose="05000000000000000000" pitchFamily="2" charset="2"/>
              <a:buChar char="§"/>
            </a:pPr>
            <a:r>
              <a:rPr lang="en-US" dirty="0"/>
              <a:t>Detect Issues and Anomalies</a:t>
            </a:r>
          </a:p>
          <a:p>
            <a:pPr marL="342900" indent="-342900">
              <a:buFont typeface="Wingdings" panose="05000000000000000000" pitchFamily="2" charset="2"/>
              <a:buChar char="§"/>
            </a:pPr>
            <a:r>
              <a:rPr lang="en-US" dirty="0"/>
              <a:t>Access Control Updates</a:t>
            </a:r>
          </a:p>
        </p:txBody>
      </p:sp>
      <p:sp>
        <p:nvSpPr>
          <p:cNvPr id="4" name="Slide Number Placeholder 3">
            <a:extLst>
              <a:ext uri="{FF2B5EF4-FFF2-40B4-BE49-F238E27FC236}">
                <a16:creationId xmlns:a16="http://schemas.microsoft.com/office/drawing/2014/main" id="{D5C544AF-8192-F63E-DC8A-61442B12D96F}"/>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6" name="Recorded Sound">
            <a:hlinkClick r:id="" action="ppaction://media"/>
            <a:extLst>
              <a:ext uri="{FF2B5EF4-FFF2-40B4-BE49-F238E27FC236}">
                <a16:creationId xmlns:a16="http://schemas.microsoft.com/office/drawing/2014/main" id="{4F20E786-A77B-D172-EEB4-16DDA7D853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5100" y="6391084"/>
            <a:ext cx="406400" cy="406400"/>
          </a:xfrm>
          <a:prstGeom prst="rect">
            <a:avLst/>
          </a:prstGeom>
          <a:solidFill>
            <a:srgbClr val="FF0000"/>
          </a:solidFill>
        </p:spPr>
      </p:pic>
    </p:spTree>
    <p:extLst>
      <p:ext uri="{BB962C8B-B14F-4D97-AF65-F5344CB8AC3E}">
        <p14:creationId xmlns:p14="http://schemas.microsoft.com/office/powerpoint/2010/main" val="9038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0CD-6EB2-41FF-8C26-B60D1D12F014}"/>
              </a:ext>
            </a:extLst>
          </p:cNvPr>
          <p:cNvSpPr>
            <a:spLocks noGrp="1"/>
          </p:cNvSpPr>
          <p:nvPr>
            <p:ph type="title"/>
          </p:nvPr>
        </p:nvSpPr>
        <p:spPr/>
        <p:txBody>
          <a:bodyPr/>
          <a:lstStyle/>
          <a:p>
            <a:r>
              <a:rPr lang="en-US" dirty="0"/>
              <a:t>benefits</a:t>
            </a:r>
          </a:p>
        </p:txBody>
      </p:sp>
      <p:sp>
        <p:nvSpPr>
          <p:cNvPr id="3" name="Text Placeholder 2">
            <a:extLst>
              <a:ext uri="{FF2B5EF4-FFF2-40B4-BE49-F238E27FC236}">
                <a16:creationId xmlns:a16="http://schemas.microsoft.com/office/drawing/2014/main" id="{6F1AFD9C-2673-027A-418D-D047A14A5F88}"/>
              </a:ext>
            </a:extLst>
          </p:cNvPr>
          <p:cNvSpPr>
            <a:spLocks noGrp="1"/>
          </p:cNvSpPr>
          <p:nvPr>
            <p:ph type="body" sz="quarter" idx="11"/>
          </p:nvPr>
        </p:nvSpPr>
        <p:spPr>
          <a:xfrm>
            <a:off x="899160" y="2087880"/>
            <a:ext cx="10210800" cy="4158742"/>
          </a:xfrm>
        </p:spPr>
        <p:txBody>
          <a:bodyPr/>
          <a:lstStyle/>
          <a:p>
            <a:pPr marL="342900" indent="-342900">
              <a:buFont typeface="Wingdings" panose="05000000000000000000" pitchFamily="2" charset="2"/>
              <a:buChar char="§"/>
            </a:pPr>
            <a:r>
              <a:rPr lang="en-US" dirty="0"/>
              <a:t>Centralized Network Control</a:t>
            </a:r>
          </a:p>
          <a:p>
            <a:pPr marL="342900" indent="-342900">
              <a:buFont typeface="Wingdings" panose="05000000000000000000" pitchFamily="2" charset="2"/>
              <a:buChar char="§"/>
            </a:pPr>
            <a:r>
              <a:rPr lang="en-US" dirty="0"/>
              <a:t>Vendor Format Conversion</a:t>
            </a:r>
          </a:p>
          <a:p>
            <a:pPr marL="342900" indent="-342900">
              <a:buFont typeface="Wingdings" panose="05000000000000000000" pitchFamily="2" charset="2"/>
              <a:buChar char="§"/>
            </a:pPr>
            <a:r>
              <a:rPr lang="en-US" dirty="0"/>
              <a:t>Faster Efficient Operations</a:t>
            </a:r>
          </a:p>
          <a:p>
            <a:pPr marL="342900" indent="-342900">
              <a:buFont typeface="Wingdings" panose="05000000000000000000" pitchFamily="2" charset="2"/>
              <a:buChar char="§"/>
            </a:pPr>
            <a:r>
              <a:rPr lang="en-US" dirty="0"/>
              <a:t>Lower Operational Costs</a:t>
            </a:r>
          </a:p>
          <a:p>
            <a:pPr marL="342900" indent="-342900">
              <a:buFont typeface="Wingdings" panose="05000000000000000000" pitchFamily="2" charset="2"/>
              <a:buChar char="§"/>
            </a:pPr>
            <a:r>
              <a:rPr lang="en-US" dirty="0"/>
              <a:t>Eliminates Travel</a:t>
            </a:r>
          </a:p>
        </p:txBody>
      </p:sp>
      <p:sp>
        <p:nvSpPr>
          <p:cNvPr id="4" name="Slide Number Placeholder 3">
            <a:extLst>
              <a:ext uri="{FF2B5EF4-FFF2-40B4-BE49-F238E27FC236}">
                <a16:creationId xmlns:a16="http://schemas.microsoft.com/office/drawing/2014/main" id="{2A6B7803-05BB-F647-409F-436F31F6ACCE}"/>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6" name="Recorded Sound">
            <a:hlinkClick r:id="" action="ppaction://media"/>
            <a:extLst>
              <a:ext uri="{FF2B5EF4-FFF2-40B4-BE49-F238E27FC236}">
                <a16:creationId xmlns:a16="http://schemas.microsoft.com/office/drawing/2014/main" id="{7B950AB6-4A13-99FC-F937-1EAE4F6395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9400" y="6365684"/>
            <a:ext cx="406400" cy="406400"/>
          </a:xfrm>
          <a:prstGeom prst="rect">
            <a:avLst/>
          </a:prstGeom>
          <a:solidFill>
            <a:srgbClr val="FF0000"/>
          </a:solidFill>
        </p:spPr>
      </p:pic>
    </p:spTree>
    <p:extLst>
      <p:ext uri="{BB962C8B-B14F-4D97-AF65-F5344CB8AC3E}">
        <p14:creationId xmlns:p14="http://schemas.microsoft.com/office/powerpoint/2010/main" val="195248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CA87-6AEE-3E4F-FBD2-D48840D3C4C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48AC1BB-061E-97AD-E885-25B0584DD7E3}"/>
              </a:ext>
            </a:extLst>
          </p:cNvPr>
          <p:cNvSpPr>
            <a:spLocks noGrp="1"/>
          </p:cNvSpPr>
          <p:nvPr>
            <p:ph type="body" sz="quarter" idx="13"/>
          </p:nvPr>
        </p:nvSpPr>
        <p:spPr/>
        <p:txBody>
          <a:bodyPr/>
          <a:lstStyle/>
          <a:p>
            <a:pPr marL="342900" marR="0" lvl="0" indent="-342900" algn="l" defTabSz="914400" rtl="0" eaLnBrk="1" fontAlgn="auto" latinLnBrk="0" hangingPunct="1">
              <a:lnSpc>
                <a:spcPts val="24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venir Next LT Pro Light"/>
                <a:ea typeface="+mn-ea"/>
                <a:cs typeface="+mn-cs"/>
              </a:rPr>
              <a:t>Software-Defined Network (SDN)</a:t>
            </a:r>
          </a:p>
          <a:p>
            <a:pPr marL="342900" marR="0" lvl="0" indent="-342900" algn="l" defTabSz="914400" rtl="0" eaLnBrk="1" fontAlgn="auto" latinLnBrk="0" hangingPunct="1">
              <a:lnSpc>
                <a:spcPts val="24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venir Next LT Pro Light"/>
                <a:ea typeface="+mn-ea"/>
                <a:cs typeface="+mn-cs"/>
              </a:rPr>
              <a:t>Automation Tasks</a:t>
            </a:r>
          </a:p>
          <a:p>
            <a:pPr marL="342900" marR="0" lvl="0" indent="-342900" algn="l" defTabSz="914400" rtl="0" eaLnBrk="1" fontAlgn="auto" latinLnBrk="0" hangingPunct="1">
              <a:lnSpc>
                <a:spcPts val="24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Avenir Next LT Pro Light"/>
                <a:ea typeface="+mn-ea"/>
                <a:cs typeface="+mn-cs"/>
              </a:rPr>
              <a:t>Benefits</a:t>
            </a:r>
          </a:p>
        </p:txBody>
      </p:sp>
      <p:pic>
        <p:nvPicPr>
          <p:cNvPr id="4" name="Recorded Sound">
            <a:hlinkClick r:id="" action="ppaction://media"/>
            <a:extLst>
              <a:ext uri="{FF2B5EF4-FFF2-40B4-BE49-F238E27FC236}">
                <a16:creationId xmlns:a16="http://schemas.microsoft.com/office/drawing/2014/main" id="{39024A93-2962-FE86-2904-2C2887CD6B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4396" y="6372321"/>
            <a:ext cx="406400" cy="406400"/>
          </a:xfrm>
          <a:prstGeom prst="rect">
            <a:avLst/>
          </a:prstGeom>
          <a:solidFill>
            <a:srgbClr val="FF0000"/>
          </a:solidFill>
        </p:spPr>
      </p:pic>
    </p:spTree>
    <p:extLst>
      <p:ext uri="{BB962C8B-B14F-4D97-AF65-F5344CB8AC3E}">
        <p14:creationId xmlns:p14="http://schemas.microsoft.com/office/powerpoint/2010/main" val="331227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9E5C-9433-F57A-15ED-B0E25DAC1DFA}"/>
              </a:ext>
            </a:extLst>
          </p:cNvPr>
          <p:cNvSpPr>
            <a:spLocks noGrp="1"/>
          </p:cNvSpPr>
          <p:nvPr>
            <p:ph type="title"/>
          </p:nvPr>
        </p:nvSpPr>
        <p:spPr>
          <a:xfrm>
            <a:off x="911352" y="505016"/>
            <a:ext cx="5775656" cy="730226"/>
          </a:xfrm>
        </p:spPr>
        <p:txBody>
          <a:bodyPr/>
          <a:lstStyle/>
          <a:p>
            <a:r>
              <a:rPr lang="en-US" dirty="0"/>
              <a:t>references</a:t>
            </a:r>
          </a:p>
        </p:txBody>
      </p:sp>
      <p:sp>
        <p:nvSpPr>
          <p:cNvPr id="3" name="Text Placeholder 2">
            <a:extLst>
              <a:ext uri="{FF2B5EF4-FFF2-40B4-BE49-F238E27FC236}">
                <a16:creationId xmlns:a16="http://schemas.microsoft.com/office/drawing/2014/main" id="{6F29C0A8-4315-C613-8A62-A0E484B6FCEE}"/>
              </a:ext>
            </a:extLst>
          </p:cNvPr>
          <p:cNvSpPr>
            <a:spLocks noGrp="1"/>
          </p:cNvSpPr>
          <p:nvPr>
            <p:ph type="body" sz="quarter" idx="13"/>
          </p:nvPr>
        </p:nvSpPr>
        <p:spPr>
          <a:xfrm>
            <a:off x="911353" y="1235242"/>
            <a:ext cx="5794248" cy="5117742"/>
          </a:xfrm>
        </p:spPr>
        <p:txBody>
          <a:bodyPr>
            <a:normAutofit fontScale="85000" lnSpcReduction="10000"/>
          </a:bodyPr>
          <a:lstStyle/>
          <a:p>
            <a:pPr>
              <a:spcAft>
                <a:spcPts val="0"/>
              </a:spcAft>
            </a:pPr>
            <a:r>
              <a:rPr lang="en-US" sz="1200" dirty="0"/>
              <a:t>Terry Slattery (March 25, 2025). 12 network automation ideas to implement in your network,</a:t>
            </a:r>
          </a:p>
          <a:p>
            <a:pPr>
              <a:spcAft>
                <a:spcPts val="0"/>
              </a:spcAft>
            </a:pPr>
            <a:r>
              <a:rPr lang="en-US" sz="1200" dirty="0">
                <a:hlinkClick r:id="rId2"/>
              </a:rPr>
              <a:t>https://www.techtarget.com/searchnetworking/tip/12-network-automation-ideas-to-incorporate-in-your-network</a:t>
            </a:r>
            <a:endParaRPr lang="en-US" sz="1200" dirty="0"/>
          </a:p>
          <a:p>
            <a:pPr>
              <a:spcAft>
                <a:spcPts val="0"/>
              </a:spcAft>
            </a:pPr>
            <a:r>
              <a:rPr lang="en-US" sz="1200" dirty="0"/>
              <a:t>Vincent Chosen (October 5, 2023). What is Network Automation? An Explanatory Guide</a:t>
            </a:r>
          </a:p>
          <a:p>
            <a:pPr>
              <a:spcAft>
                <a:spcPts val="0"/>
              </a:spcAft>
            </a:pPr>
            <a:r>
              <a:rPr lang="en-US" sz="1200" dirty="0">
                <a:hlinkClick r:id="rId3"/>
              </a:rPr>
              <a:t>https://netboxlabs.com/blog/network-automation/</a:t>
            </a:r>
            <a:endParaRPr lang="en-US" sz="1200" dirty="0"/>
          </a:p>
          <a:p>
            <a:pPr>
              <a:spcAft>
                <a:spcPts val="0"/>
              </a:spcAft>
            </a:pPr>
            <a:r>
              <a:rPr lang="en-US" sz="1200" dirty="0"/>
              <a:t>ZPE Systems (</a:t>
            </a:r>
            <a:r>
              <a:rPr lang="en-US" sz="1200" dirty="0" err="1"/>
              <a:t>n.d.a.</a:t>
            </a:r>
            <a:r>
              <a:rPr lang="en-US" sz="1200" dirty="0"/>
              <a:t>). How Automated Network Management Helps in the Remediation of Human Error</a:t>
            </a:r>
          </a:p>
          <a:p>
            <a:pPr>
              <a:spcAft>
                <a:spcPts val="0"/>
              </a:spcAft>
            </a:pPr>
            <a:r>
              <a:rPr lang="en-US" sz="1200" dirty="0">
                <a:hlinkClick r:id="rId4"/>
              </a:rPr>
              <a:t>https://zpesystems.com/automated-network-management-zs/</a:t>
            </a:r>
            <a:endParaRPr lang="en-US" sz="1200" dirty="0"/>
          </a:p>
          <a:p>
            <a:pPr>
              <a:spcAft>
                <a:spcPts val="0"/>
              </a:spcAft>
            </a:pPr>
            <a:r>
              <a:rPr lang="en-US" sz="1200" dirty="0"/>
              <a:t>Bob Stovall (2021). Utilizing automation saves jobs by enabling our technical teams to focus on growth.</a:t>
            </a:r>
          </a:p>
          <a:p>
            <a:pPr>
              <a:spcAft>
                <a:spcPts val="0"/>
              </a:spcAft>
            </a:pPr>
            <a:r>
              <a:rPr lang="en-US" sz="1200" dirty="0">
                <a:hlinkClick r:id="rId5"/>
              </a:rPr>
              <a:t>https://www.merit.edu/about/news/networking-automation-the-must-have-provision-for-a-growing-network/</a:t>
            </a:r>
            <a:endParaRPr lang="en-US" sz="1200" dirty="0"/>
          </a:p>
          <a:p>
            <a:pPr>
              <a:spcAft>
                <a:spcPts val="0"/>
              </a:spcAft>
            </a:pPr>
            <a:r>
              <a:rPr lang="en-US" sz="1200" dirty="0"/>
              <a:t>Nat Lawrence (January 5, 2018 ). SDN and its Role in Automating &amp; Scaling in the Data Center</a:t>
            </a:r>
          </a:p>
          <a:p>
            <a:pPr>
              <a:spcAft>
                <a:spcPts val="0"/>
              </a:spcAft>
            </a:pPr>
            <a:r>
              <a:rPr lang="en-US" sz="1200" dirty="0">
                <a:hlinkClick r:id="rId6"/>
              </a:rPr>
              <a:t>https://www.cisco.com/c/en/us/solutions/collateral/enterprise/cisco-on-cisco/cs-en-08022017-sdn-thesis.html</a:t>
            </a:r>
            <a:endParaRPr lang="en-US" sz="1200" dirty="0"/>
          </a:p>
          <a:p>
            <a:pPr>
              <a:spcAft>
                <a:spcPts val="0"/>
              </a:spcAft>
            </a:pPr>
            <a:endParaRPr lang="en-US" sz="1200" dirty="0"/>
          </a:p>
        </p:txBody>
      </p:sp>
    </p:spTree>
    <p:extLst>
      <p:ext uri="{BB962C8B-B14F-4D97-AF65-F5344CB8AC3E}">
        <p14:creationId xmlns:p14="http://schemas.microsoft.com/office/powerpoint/2010/main" val="267495475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{5C163D8D-7D9B-4D7C-AE98-C940025C29BA}TFb05bf529-a1dc-42d5-b9d6-8a1e9569dd9caf6e7d0f_win32-c3c9796a48f5</Template>
  <TotalTime>323</TotalTime>
  <Words>299</Words>
  <Application>Microsoft Office PowerPoint</Application>
  <PresentationFormat>Widescreen</PresentationFormat>
  <Paragraphs>49</Paragraphs>
  <Slides>8</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Avenir Next LT Pro Light</vt:lpstr>
      <vt:lpstr>Calibri</vt:lpstr>
      <vt:lpstr>Posterama</vt:lpstr>
      <vt:lpstr>Wingdings</vt:lpstr>
      <vt:lpstr>Custom</vt:lpstr>
      <vt:lpstr>Software Defined Network Through automation</vt:lpstr>
      <vt:lpstr>Agenda </vt:lpstr>
      <vt:lpstr>Introduction</vt:lpstr>
      <vt:lpstr>Software-defined network (SDN)</vt:lpstr>
      <vt:lpstr>Automation tasks</vt:lpstr>
      <vt:lpstr>benefits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Ismael Ibarra</dc:creator>
  <cp:lastModifiedBy>Ismael Ibarra</cp:lastModifiedBy>
  <cp:revision>1</cp:revision>
  <dcterms:created xsi:type="dcterms:W3CDTF">2025-12-19T18:40:50Z</dcterms:created>
  <dcterms:modified xsi:type="dcterms:W3CDTF">2025-12-20T00:04:11Z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